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3" r:id="rId2"/>
    <p:sldId id="294" r:id="rId3"/>
    <p:sldId id="295" r:id="rId4"/>
    <p:sldId id="296" r:id="rId5"/>
    <p:sldId id="308" r:id="rId6"/>
    <p:sldId id="309" r:id="rId7"/>
    <p:sldId id="310" r:id="rId8"/>
    <p:sldId id="312" r:id="rId9"/>
    <p:sldId id="311" r:id="rId10"/>
    <p:sldId id="303" r:id="rId11"/>
    <p:sldId id="306" r:id="rId12"/>
    <p:sldId id="307" r:id="rId13"/>
    <p:sldId id="301" r:id="rId14"/>
    <p:sldId id="313" r:id="rId15"/>
    <p:sldId id="302" r:id="rId16"/>
  </p:sldIdLst>
  <p:sldSz cx="12192000" cy="6858000"/>
  <p:notesSz cx="6799263" cy="9929813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3" pos="2544" userDrawn="1">
          <p15:clr>
            <a:srgbClr val="A4A3A4"/>
          </p15:clr>
        </p15:guide>
        <p15:guide id="5" pos="5136" userDrawn="1">
          <p15:clr>
            <a:srgbClr val="A4A3A4"/>
          </p15:clr>
        </p15:guide>
        <p15:guide id="6" orient="horz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urizio la cava" initials="mlc" lastIdx="13" clrIdx="0">
    <p:extLst>
      <p:ext uri="{19B8F6BF-5375-455C-9EA6-DF929625EA0E}">
        <p15:presenceInfo xmlns:p15="http://schemas.microsoft.com/office/powerpoint/2012/main" userId="6491be3b5aac012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2C08"/>
    <a:srgbClr val="BFBFBF"/>
    <a:srgbClr val="D4A158"/>
    <a:srgbClr val="9D1D20"/>
    <a:srgbClr val="BFBDB6"/>
    <a:srgbClr val="FFFFFF"/>
    <a:srgbClr val="9F6F29"/>
    <a:srgbClr val="F6EBDA"/>
    <a:srgbClr val="FCF8F2"/>
    <a:srgbClr val="757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83308" autoAdjust="0"/>
  </p:normalViewPr>
  <p:slideViewPr>
    <p:cSldViewPr snapToGrid="0" snapToObjects="1">
      <p:cViewPr varScale="1">
        <p:scale>
          <a:sx n="96" d="100"/>
          <a:sy n="96" d="100"/>
        </p:scale>
        <p:origin x="1098" y="78"/>
      </p:cViewPr>
      <p:guideLst>
        <p:guide orient="horz" pos="1440"/>
        <p:guide pos="2544"/>
        <p:guide pos="5136"/>
        <p:guide orient="horz"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2635" y="53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0588D-090C-EA42-8A9E-CF90BAE445BA}" type="datetime1">
              <a:rPr lang="en-US" smtClean="0"/>
              <a:t>4/23/2018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DB532-8D65-B249-BAE5-A516F69B620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5936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17144-CBD4-1F46-A361-66A9D30411C2}" type="datetime1">
              <a:rPr lang="en-US" smtClean="0"/>
              <a:t>4/23/2018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8287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258630-BB39-9548-8E25-48AEE8F9EC0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2578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46924-0E79-4B60-8F64-8D607FE145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3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46924-0E79-4B60-8F64-8D607FE145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92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46924-0E79-4B60-8F64-8D607FE145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29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46924-0E79-4B60-8F64-8D607FE145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225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58630-BB39-9548-8E25-48AEE8F9EC0C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2325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258630-BB39-9548-8E25-48AEE8F9EC0C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9243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46924-0E79-4B60-8F64-8D607FE145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540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C46924-0E79-4B60-8F64-8D607FE145A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8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on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3977640"/>
            <a:ext cx="12192000" cy="1127760"/>
          </a:xfrm>
          <a:prstGeom prst="rect">
            <a:avLst/>
          </a:prstGeom>
          <a:solidFill>
            <a:srgbClr val="D4A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Ins="731520" rtlCol="0" anchor="ctr"/>
          <a:lstStyle/>
          <a:p>
            <a:pPr algn="ctr"/>
            <a:endParaRPr lang="en-US"/>
          </a:p>
        </p:txBody>
      </p:sp>
      <p:sp>
        <p:nvSpPr>
          <p:cNvPr id="10" name="Titolo 1"/>
          <p:cNvSpPr>
            <a:spLocks noGrp="1"/>
          </p:cNvSpPr>
          <p:nvPr>
            <p:ph type="title"/>
          </p:nvPr>
        </p:nvSpPr>
        <p:spPr>
          <a:xfrm>
            <a:off x="0" y="2979986"/>
            <a:ext cx="12192000" cy="1158239"/>
          </a:xfrm>
          <a:noFill/>
        </p:spPr>
        <p:txBody>
          <a:bodyPr rIns="731520">
            <a:noAutofit/>
          </a:bodyPr>
          <a:lstStyle>
            <a:lvl1pPr algn="r">
              <a:defRPr sz="3200">
                <a:solidFill>
                  <a:srgbClr val="CF2C0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138226"/>
            <a:ext cx="12192000" cy="1119574"/>
          </a:xfrm>
          <a:solidFill>
            <a:srgbClr val="CF2C08">
              <a:alpha val="90000"/>
            </a:srgbClr>
          </a:solidFill>
        </p:spPr>
        <p:txBody>
          <a:bodyPr vert="horz" lIns="91440" tIns="45720" rIns="731520" bIns="45720" rtlCol="0" anchor="ctr">
            <a:normAutofit/>
          </a:bodyPr>
          <a:lstStyle>
            <a:lvl1pPr marL="0" indent="0" algn="r">
              <a:buNone/>
              <a:defRPr lang="en-US" sz="4400" dirty="0" smtClean="0">
                <a:solidFill>
                  <a:schemeClr val="bg1"/>
                </a:solidFill>
              </a:defRPr>
            </a:lvl1pPr>
          </a:lstStyle>
          <a:p>
            <a:pPr lvl="0" algn="r"/>
            <a:r>
              <a:rPr lang="en-US" dirty="0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855720" y="6416040"/>
            <a:ext cx="8336280" cy="441960"/>
          </a:xfrm>
        </p:spPr>
        <p:txBody>
          <a:bodyPr anchor="b">
            <a:normAutofit/>
          </a:bodyPr>
          <a:lstStyle>
            <a:lvl1pPr marL="0" indent="0" algn="r">
              <a:buNone/>
              <a:defRPr sz="1800">
                <a:solidFill>
                  <a:srgbClr val="CF2C08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3" name="Picture 2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600" y="428400"/>
            <a:ext cx="44712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9153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4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09600" y="6492875"/>
            <a:ext cx="11582400" cy="365125"/>
          </a:xfrm>
          <a:prstGeom prst="rect">
            <a:avLst/>
          </a:prstGeom>
          <a:solidFill>
            <a:srgbClr val="CF2C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59890" y="178286"/>
            <a:ext cx="6895916" cy="699720"/>
          </a:xfrm>
        </p:spPr>
        <p:txBody>
          <a:bodyPr lIns="182880">
            <a:noAutofit/>
          </a:bodyPr>
          <a:lstStyle>
            <a:lvl1pPr algn="l">
              <a:defRPr sz="3600">
                <a:solidFill>
                  <a:srgbClr val="CF2C08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5410200" y="6492875"/>
            <a:ext cx="6781799" cy="365125"/>
          </a:xfrm>
          <a:noFill/>
        </p:spPr>
        <p:txBody>
          <a:bodyPr rIns="274320"/>
          <a:lstStyle>
            <a:lvl1pPr algn="r"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  <a:solidFill>
            <a:srgbClr val="D4A158"/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EE2BD6F-C308-874E-ADE0-757C2B29BADF}" type="slidenum">
              <a:rPr lang="it-IT" smtClean="0"/>
              <a:pPr/>
              <a:t>‹#›</a:t>
            </a:fld>
            <a:endParaRPr lang="it-IT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4188" y="6567846"/>
            <a:ext cx="192308" cy="21906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2998" y="6546573"/>
            <a:ext cx="9749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To be done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8457" y="6537463"/>
            <a:ext cx="278688" cy="27983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507191" y="6546573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Done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46369" y="6533994"/>
            <a:ext cx="290026" cy="28676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3521729" y="6546573"/>
            <a:ext cx="9621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chemeClr val="bg1"/>
                </a:solidFill>
              </a:rPr>
              <a:t>In progress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0" y="-1"/>
            <a:ext cx="3159890" cy="1048129"/>
          </a:xfrm>
          <a:solidFill>
            <a:srgbClr val="CF2C08"/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24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800" smtClean="0"/>
            </a:lvl4pPr>
            <a:lvl5pPr>
              <a:defRPr lang="en-US" sz="1800"/>
            </a:lvl5pPr>
          </a:lstStyle>
          <a:p>
            <a:pPr marL="0" lvl="0" algn="r">
              <a:spcBef>
                <a:spcPct val="0"/>
              </a:spcBef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15" name="Rectangle 15"/>
          <p:cNvSpPr>
            <a:spLocks noChangeArrowheads="1"/>
          </p:cNvSpPr>
          <p:nvPr userDrawn="1"/>
        </p:nvSpPr>
        <p:spPr bwMode="auto">
          <a:xfrm>
            <a:off x="-1" y="1102140"/>
            <a:ext cx="3159890" cy="371679"/>
          </a:xfrm>
          <a:prstGeom prst="homePlate">
            <a:avLst>
              <a:gd name="adj" fmla="val 31315"/>
            </a:avLst>
          </a:prstGeom>
          <a:solidFill>
            <a:srgbClr val="CF2C08"/>
          </a:solidFill>
          <a:ln>
            <a:noFill/>
          </a:ln>
          <a:extLst/>
        </p:spPr>
        <p:txBody>
          <a:bodyPr lIns="27000" rIns="27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 smtClean="0">
                <a:solidFill>
                  <a:srgbClr val="FFFFFF"/>
                </a:solidFill>
                <a:latin typeface="+mj-lt"/>
              </a:rPr>
              <a:t>VISION</a:t>
            </a:r>
            <a:endParaRPr lang="en-US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8" name="Rectangle 15"/>
          <p:cNvSpPr>
            <a:spLocks noChangeArrowheads="1"/>
          </p:cNvSpPr>
          <p:nvPr userDrawn="1"/>
        </p:nvSpPr>
        <p:spPr bwMode="auto">
          <a:xfrm>
            <a:off x="3159889" y="1102140"/>
            <a:ext cx="2743200" cy="371679"/>
          </a:xfrm>
          <a:prstGeom prst="chevron">
            <a:avLst>
              <a:gd name="adj" fmla="val 31315"/>
            </a:avLst>
          </a:prstGeom>
          <a:solidFill>
            <a:srgbClr val="CF2C08"/>
          </a:solidFill>
          <a:ln>
            <a:noFill/>
          </a:ln>
          <a:extLst/>
        </p:spPr>
        <p:txBody>
          <a:bodyPr lIns="27000" rIns="27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kern="0" dirty="0" smtClean="0">
                <a:solidFill>
                  <a:srgbClr val="FFFFFF"/>
                </a:solidFill>
                <a:latin typeface="+mj-lt"/>
              </a:rPr>
              <a:t>STRATEGIES</a:t>
            </a:r>
            <a:endParaRPr lang="en-US" b="1" kern="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9" name="Rectangle 15"/>
          <p:cNvSpPr>
            <a:spLocks noChangeArrowheads="1"/>
          </p:cNvSpPr>
          <p:nvPr userDrawn="1"/>
        </p:nvSpPr>
        <p:spPr bwMode="auto">
          <a:xfrm>
            <a:off x="5903091" y="1102140"/>
            <a:ext cx="6288910" cy="371679"/>
          </a:xfrm>
          <a:prstGeom prst="chevron">
            <a:avLst>
              <a:gd name="adj" fmla="val 31315"/>
            </a:avLst>
          </a:prstGeom>
          <a:solidFill>
            <a:srgbClr val="CF2C08"/>
          </a:solidFill>
          <a:ln>
            <a:noFill/>
          </a:ln>
          <a:extLst/>
        </p:spPr>
        <p:txBody>
          <a:bodyPr lIns="27000" rIns="2700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b="1" kern="0" dirty="0" smtClean="0">
                <a:solidFill>
                  <a:srgbClr val="FFFFFF"/>
                </a:solidFill>
                <a:latin typeface="+mj-lt"/>
              </a:rPr>
              <a:t>KEY PROGRAMS / DISCONTINUITIES</a:t>
            </a:r>
            <a:endParaRPr lang="fr-FR" b="1" kern="0" dirty="0">
              <a:solidFill>
                <a:srgbClr val="FFFFFF"/>
              </a:solidFill>
              <a:latin typeface="+mj-lt"/>
            </a:endParaRPr>
          </a:p>
        </p:txBody>
      </p:sp>
      <p:pic>
        <p:nvPicPr>
          <p:cNvPr id="17" name="Picture 16"/>
          <p:cNvPicPr preferRelativeResize="0"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200" y="327600"/>
            <a:ext cx="1479600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75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on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9446206" cy="699720"/>
          </a:xfr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it-IT" sz="2400">
                <a:solidFill>
                  <a:srgbClr val="CF2C08"/>
                </a:solidFill>
              </a:defRPr>
            </a:lvl1pPr>
          </a:lstStyle>
          <a:p>
            <a:pPr lvl="0" algn="l"/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599" y="1600203"/>
            <a:ext cx="11309273" cy="45259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D4A158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  <a:noFill/>
        </p:spPr>
        <p:txBody>
          <a:bodyPr/>
          <a:lstStyle>
            <a:lvl1pPr algn="ctr">
              <a:defRPr>
                <a:solidFill>
                  <a:srgbClr val="D4A158"/>
                </a:solidFill>
              </a:defRPr>
            </a:lvl1pPr>
          </a:lstStyle>
          <a:p>
            <a:fld id="{CEE2BD6F-C308-874E-ADE0-757C2B29BADF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09600" y="6492875"/>
            <a:ext cx="11582400" cy="365125"/>
          </a:xfrm>
          <a:noFill/>
        </p:spPr>
        <p:txBody>
          <a:bodyPr rIns="274320"/>
          <a:lstStyle>
            <a:lvl1pPr algn="r">
              <a:defRPr sz="1800">
                <a:solidFill>
                  <a:srgbClr val="CF2C08"/>
                </a:solidFill>
                <a:latin typeface="+mj-lt"/>
              </a:defRPr>
            </a:lvl1pPr>
          </a:lstStyle>
          <a:p>
            <a:endParaRPr lang="it-IT" dirty="0"/>
          </a:p>
        </p:txBody>
      </p:sp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200" y="327600"/>
            <a:ext cx="1479600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8858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40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Moon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599" y="274638"/>
            <a:ext cx="9446206" cy="699720"/>
          </a:xfrm>
        </p:spPr>
        <p:txBody>
          <a:bodyPr vert="horz" lIns="91440" tIns="45720" rIns="91440" bIns="45720" rtlCol="0" anchor="ctr">
            <a:noAutofit/>
          </a:bodyPr>
          <a:lstStyle>
            <a:lvl1pPr algn="l">
              <a:defRPr lang="it-IT" sz="2400">
                <a:solidFill>
                  <a:srgbClr val="CF2C08"/>
                </a:solidFill>
              </a:defRPr>
            </a:lvl1pPr>
          </a:lstStyle>
          <a:p>
            <a:pPr lvl="0" algn="l"/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974359"/>
            <a:ext cx="9446206" cy="64071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D4A158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  <a:noFill/>
        </p:spPr>
        <p:txBody>
          <a:bodyPr/>
          <a:lstStyle>
            <a:lvl1pPr algn="ctr">
              <a:defRPr>
                <a:solidFill>
                  <a:srgbClr val="D4A158"/>
                </a:solidFill>
              </a:defRPr>
            </a:lvl1pPr>
          </a:lstStyle>
          <a:p>
            <a:fld id="{CEE2BD6F-C308-874E-ADE0-757C2B29BADF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09600" y="6492875"/>
            <a:ext cx="11582400" cy="365125"/>
          </a:xfrm>
          <a:noFill/>
        </p:spPr>
        <p:txBody>
          <a:bodyPr rIns="274320"/>
          <a:lstStyle>
            <a:lvl1pPr algn="r">
              <a:defRPr sz="1800">
                <a:solidFill>
                  <a:srgbClr val="CF2C08"/>
                </a:solidFill>
                <a:latin typeface="+mj-lt"/>
              </a:defRPr>
            </a:lvl1pPr>
          </a:lstStyle>
          <a:p>
            <a:endParaRPr lang="it-IT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872343"/>
            <a:ext cx="12192000" cy="4620531"/>
          </a:xfrm>
          <a:prstGeom prst="rect">
            <a:avLst/>
          </a:prstGeom>
          <a:solidFill>
            <a:srgbClr val="CF2C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200" y="327600"/>
            <a:ext cx="1479600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65521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i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  <a:noFill/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EE2BD6F-C308-874E-ADE0-757C2B29BADF}" type="slidenum">
              <a:rPr lang="it-IT" smtClean="0"/>
              <a:pPr/>
              <a:t>‹#›</a:t>
            </a:fld>
            <a:endParaRPr lang="it-IT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6481152"/>
            <a:ext cx="12192000" cy="0"/>
          </a:xfrm>
          <a:prstGeom prst="line">
            <a:avLst/>
          </a:prstGeom>
          <a:noFill/>
        </p:spPr>
      </p:cxnSp>
      <p:sp>
        <p:nvSpPr>
          <p:cNvPr id="2" name="Rectangle 1"/>
          <p:cNvSpPr/>
          <p:nvPr userDrawn="1"/>
        </p:nvSpPr>
        <p:spPr>
          <a:xfrm>
            <a:off x="1" y="0"/>
            <a:ext cx="4034790" cy="6858000"/>
          </a:xfrm>
          <a:prstGeom prst="rect">
            <a:avLst/>
          </a:prstGeom>
          <a:solidFill>
            <a:srgbClr val="CF2C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" y="1687515"/>
            <a:ext cx="4034790" cy="1224528"/>
          </a:xfrm>
          <a:noFill/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4790" y="6469431"/>
            <a:ext cx="8157209" cy="388570"/>
          </a:xfrm>
          <a:noFill/>
        </p:spPr>
        <p:txBody>
          <a:bodyPr vert="horz" lIns="91440" tIns="45720" rIns="274320" bIns="45720" rtlCol="0" anchor="ctr"/>
          <a:lstStyle>
            <a:lvl1pPr>
              <a:defRPr lang="en-US" sz="1800" smtClean="0">
                <a:solidFill>
                  <a:srgbClr val="CF2C08"/>
                </a:solidFill>
                <a:latin typeface="+mj-lt"/>
              </a:defRPr>
            </a:lvl1pPr>
          </a:lstStyle>
          <a:p>
            <a:pPr algn="r"/>
            <a:endParaRPr lang="en-US" dirty="0"/>
          </a:p>
        </p:txBody>
      </p:sp>
      <p:pic>
        <p:nvPicPr>
          <p:cNvPr id="11" name="Picture 10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200" y="327600"/>
            <a:ext cx="1479600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234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36">
          <p15:clr>
            <a:srgbClr val="FBAE40"/>
          </p15:clr>
        </p15:guide>
        <p15:guide id="3" orient="horz" pos="1440">
          <p15:clr>
            <a:srgbClr val="FBAE40"/>
          </p15:clr>
        </p15:guide>
        <p15:guide id="4" pos="254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rti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  <a:noFill/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CEE2BD6F-C308-874E-ADE0-757C2B29BADF}" type="slidenum">
              <a:rPr lang="it-IT" smtClean="0"/>
              <a:pPr/>
              <a:t>‹#›</a:t>
            </a:fld>
            <a:endParaRPr lang="it-IT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0" y="6481152"/>
            <a:ext cx="12192000" cy="0"/>
          </a:xfrm>
          <a:prstGeom prst="line">
            <a:avLst/>
          </a:prstGeom>
          <a:noFill/>
        </p:spPr>
      </p:cxnSp>
      <p:sp>
        <p:nvSpPr>
          <p:cNvPr id="2" name="Rectangle 1"/>
          <p:cNvSpPr/>
          <p:nvPr userDrawn="1"/>
        </p:nvSpPr>
        <p:spPr>
          <a:xfrm>
            <a:off x="1" y="0"/>
            <a:ext cx="4034790" cy="6858000"/>
          </a:xfrm>
          <a:prstGeom prst="rect">
            <a:avLst/>
          </a:prstGeom>
          <a:solidFill>
            <a:srgbClr val="CF2C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" y="0"/>
            <a:ext cx="4034790" cy="1224528"/>
          </a:xfrm>
          <a:noFill/>
        </p:spPr>
        <p:txBody>
          <a:bodyPr>
            <a:noAutofit/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10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034790" y="6469431"/>
            <a:ext cx="8157209" cy="388570"/>
          </a:xfrm>
          <a:noFill/>
        </p:spPr>
        <p:txBody>
          <a:bodyPr vert="horz" lIns="91440" tIns="45720" rIns="274320" bIns="45720" rtlCol="0" anchor="ctr"/>
          <a:lstStyle>
            <a:lvl1pPr>
              <a:defRPr lang="en-US" sz="1800" smtClean="0">
                <a:solidFill>
                  <a:srgbClr val="CF2C08"/>
                </a:solidFill>
                <a:latin typeface="+mj-lt"/>
              </a:defRPr>
            </a:lvl1pPr>
          </a:lstStyle>
          <a:p>
            <a:pPr algn="r"/>
            <a:endParaRPr lang="en-US" dirty="0"/>
          </a:p>
        </p:txBody>
      </p:sp>
      <p:pic>
        <p:nvPicPr>
          <p:cNvPr id="11" name="Picture 10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200" y="327600"/>
            <a:ext cx="1479600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2852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880">
          <p15:clr>
            <a:srgbClr val="FBAE40"/>
          </p15:clr>
        </p15:guide>
        <p15:guide id="2" pos="5136">
          <p15:clr>
            <a:srgbClr val="FBAE40"/>
          </p15:clr>
        </p15:guide>
        <p15:guide id="3" orient="horz" pos="1440">
          <p15:clr>
            <a:srgbClr val="FBAE40"/>
          </p15:clr>
        </p15:guide>
        <p15:guide id="4" pos="2544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4396" y="-1"/>
            <a:ext cx="12200792" cy="6858001"/>
          </a:xfrm>
          <a:prstGeom prst="rect">
            <a:avLst/>
          </a:prstGeom>
          <a:solidFill>
            <a:srgbClr val="CF2C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76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4396" y="-1"/>
            <a:ext cx="12200792" cy="6881815"/>
          </a:xfrm>
          <a:prstGeom prst="rect">
            <a:avLst/>
          </a:prstGeom>
          <a:solidFill>
            <a:srgbClr val="CF2C0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itolo 1"/>
          <p:cNvSpPr>
            <a:spLocks noGrp="1"/>
          </p:cNvSpPr>
          <p:nvPr>
            <p:ph type="title"/>
          </p:nvPr>
        </p:nvSpPr>
        <p:spPr>
          <a:xfrm>
            <a:off x="1325414" y="2749614"/>
            <a:ext cx="9541172" cy="699720"/>
          </a:xfrm>
        </p:spPr>
        <p:txBody>
          <a:bodyPr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it-I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325562" y="3599402"/>
            <a:ext cx="9541023" cy="9144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6412992"/>
            <a:ext cx="3779520" cy="4450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5832770" y="5132832"/>
            <a:ext cx="52646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083378" y="6412992"/>
            <a:ext cx="4025245" cy="4450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412481" y="6412992"/>
            <a:ext cx="3779519" cy="4450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10" name="Picture 9"/>
          <p:cNvPicPr preferRelativeResize="0">
            <a:picLocks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000" y="590400"/>
            <a:ext cx="3153600" cy="128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5658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0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595676452"/>
              </p:ext>
            </p:extLst>
          </p:nvPr>
        </p:nvGraphicFramePr>
        <p:xfrm>
          <a:off x="2119" y="1591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" name="think-cell Slide" r:id="rId12" imgW="270" imgH="270" progId="TCLayout.ActiveDocument.1">
                  <p:embed/>
                </p:oleObj>
              </mc:Choice>
              <mc:Fallback>
                <p:oleObj name="think-cell Slide" r:id="rId12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9" y="1591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Total Rewards Strategy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09600" y="638356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2BD6F-C308-874E-ADE0-757C2B29BADF}" type="slidenum">
              <a:rPr lang="it-IT" smtClean="0"/>
              <a:pPr/>
              <a:t>‹#›</a:t>
            </a:fld>
            <a:endParaRPr lang="it-IT" dirty="0"/>
          </a:p>
        </p:txBody>
      </p:sp>
      <p:sp>
        <p:nvSpPr>
          <p:cNvPr id="7" name="TitusLabsSignature" hidden="1"/>
          <p:cNvSpPr txBox="1"/>
          <p:nvPr userDrawn="1"/>
        </p:nvSpPr>
        <p:spPr>
          <a:xfrm>
            <a:off x="0" y="0"/>
            <a:ext cx="50783454" cy="369332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fr-FR" smtClean="0"/>
              <a:t>WKDGp7co52YBsw+VK87H/VyxjAoZRbc9XEOONUI8sq/XbT5NZ5HUwIwpnt6su3K83nyApm2umSFmdLbdXcyZWWX+5F6WA3KghOA1oh2Jqq/aa+c7CGimKqUBxofMtDeFENihLaWzic76aTC+lXZBz7rSGFBm3b99WNk9QQWGM1DKyLIKaNLUAuWUhFd1ZWb5/UY/Lsmcuwyb9hgOJQ7vgTqlxLK8U9l+1dgd4hygtng+40UU6jda2xx9+EsqU+uVZagBy3X1Sqauneny8DwfXn0qlJwTrQRgAPb4cV/lVGCtCrQ9yxHty/9Zjvx+UDZUSjgk+Q9SlpGPtUZFYW8eqdcp+WHaKySSh2cWR7tPtvc=</a:t>
            </a:r>
            <a:endParaRPr lang="fr-FR"/>
          </a:p>
        </p:txBody>
      </p:sp>
      <p:sp>
        <p:nvSpPr>
          <p:cNvPr id="8" name="fl" descr=" 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l"/>
            <a:r>
              <a:rPr lang="en-US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 </a:t>
            </a:r>
            <a:endParaRPr lang="en-US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04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68" r:id="rId2"/>
    <p:sldLayoutId id="2147483650" r:id="rId3"/>
    <p:sldLayoutId id="2147483683" r:id="rId4"/>
    <p:sldLayoutId id="2147483669" r:id="rId5"/>
    <p:sldLayoutId id="2147483682" r:id="rId6"/>
    <p:sldLayoutId id="2147483680" r:id="rId7"/>
    <p:sldLayoutId id="2147483678" r:id="rId8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backofficescftl@ferrero.com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Lorelei.POPESCU@guest.ferrero.com" TargetMode="Externa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1.emf"/><Relationship Id="rId4" Type="http://schemas.openxmlformats.org/officeDocument/2006/relationships/hyperlink" Target="mailto:backofficescftl@ferrero.com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image" Target="../media/image11.emf"/><Relationship Id="rId7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hyperlink" Target="mailto:backofficescftl@ferrero.co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ftl.pdfinvoice@ferrero.com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oleObject" Target="../embeddings/oleObject7.bin"/><Relationship Id="rId3" Type="http://schemas.openxmlformats.org/officeDocument/2006/relationships/notesSlide" Target="../notesSlides/notesSlide5.xml"/><Relationship Id="rId7" Type="http://schemas.openxmlformats.org/officeDocument/2006/relationships/hyperlink" Target="mailto:SOREMLUX.PDFinvoice@ferrero.com" TargetMode="External"/><Relationship Id="rId12" Type="http://schemas.openxmlformats.org/officeDocument/2006/relationships/image" Target="../media/image1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hyperlink" Target="mailto:ftl.pdfinvoice@ferrero.com" TargetMode="External"/><Relationship Id="rId11" Type="http://schemas.openxmlformats.org/officeDocument/2006/relationships/oleObject" Target="../embeddings/oleObject6.bin"/><Relationship Id="rId5" Type="http://schemas.openxmlformats.org/officeDocument/2006/relationships/hyperlink" Target="mailto:fintlux.pdfinvoice@ferrero.com" TargetMode="External"/><Relationship Id="rId10" Type="http://schemas.openxmlformats.org/officeDocument/2006/relationships/image" Target="../media/image17.wmf"/><Relationship Id="rId4" Type="http://schemas.openxmlformats.org/officeDocument/2006/relationships/hyperlink" Target="mailto:supplierstatement@ferrero.com" TargetMode="External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9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upplierstatement@ferrero.co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2512847"/>
            <a:ext cx="12192000" cy="1158239"/>
          </a:xfrm>
        </p:spPr>
        <p:txBody>
          <a:bodyPr/>
          <a:lstStyle/>
          <a:p>
            <a:r>
              <a:rPr lang="en-US" b="1" dirty="0"/>
              <a:t>FERRERO INTERNATIONAL S.A. </a:t>
            </a:r>
            <a:br>
              <a:rPr lang="en-US" b="1" dirty="0"/>
            </a:br>
            <a:r>
              <a:rPr lang="en-US" b="1" dirty="0"/>
              <a:t>FERRERO TRADING S.A. </a:t>
            </a:r>
            <a:br>
              <a:rPr lang="en-US" b="1" dirty="0"/>
            </a:br>
            <a:r>
              <a:rPr lang="en-US" b="1" dirty="0" smtClean="0"/>
              <a:t> SOREMARTEC </a:t>
            </a:r>
            <a:r>
              <a:rPr lang="en-US" b="1" dirty="0"/>
              <a:t>S.A.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supplier: Welcome Booklet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66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</p:spPr>
        <p:txBody>
          <a:bodyPr/>
          <a:lstStyle/>
          <a:p>
            <a:fld id="{CEE2BD6F-C308-874E-ADE0-757C2B29BADF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1140761" y="2530900"/>
            <a:ext cx="9446206" cy="2465047"/>
          </a:xfrm>
        </p:spPr>
        <p:txBody>
          <a:bodyPr/>
          <a:lstStyle/>
          <a:p>
            <a:pPr algn="ctr"/>
            <a:r>
              <a:rPr lang="en-US" dirty="0"/>
              <a:t>Dear supplier,</a:t>
            </a:r>
            <a:r>
              <a:rPr lang="fr-FR" dirty="0"/>
              <a:t/>
            </a:r>
            <a:br>
              <a:rPr lang="fr-FR" dirty="0"/>
            </a:br>
            <a:r>
              <a:rPr lang="en-US" dirty="0"/>
              <a:t> </a:t>
            </a:r>
            <a:r>
              <a:rPr lang="fr-FR" dirty="0"/>
              <a:t/>
            </a:r>
            <a:br>
              <a:rPr lang="fr-FR" dirty="0"/>
            </a:br>
            <a:r>
              <a:rPr lang="en-US" dirty="0"/>
              <a:t>We are starting a new partnership, therefore we have some information to share with you.</a:t>
            </a:r>
            <a:r>
              <a:rPr lang="fr-FR" dirty="0"/>
              <a:t/>
            </a:r>
            <a:br>
              <a:rPr lang="fr-FR" dirty="0"/>
            </a:br>
            <a:endParaRPr lang="it-IT" b="1" dirty="0"/>
          </a:p>
        </p:txBody>
      </p:sp>
      <p:pic>
        <p:nvPicPr>
          <p:cNvPr id="6" name="Image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860" y="933536"/>
            <a:ext cx="5772150" cy="718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14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</p:spPr>
        <p:txBody>
          <a:bodyPr/>
          <a:lstStyle/>
          <a:p>
            <a:fld id="{CEE2BD6F-C308-874E-ADE0-757C2B29BADF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34674" y="386220"/>
            <a:ext cx="9446206" cy="699720"/>
          </a:xfrm>
        </p:spPr>
        <p:txBody>
          <a:bodyPr/>
          <a:lstStyle/>
          <a:p>
            <a:pPr algn="ctr"/>
            <a:r>
              <a:rPr lang="it-IT" b="1" dirty="0" err="1" smtClean="0"/>
              <a:t>Summary</a:t>
            </a:r>
            <a:endParaRPr lang="it-IT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997168"/>
            <a:ext cx="830441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n-US" sz="2400" dirty="0" smtClean="0"/>
              <a:t>Supplier form</a:t>
            </a:r>
          </a:p>
          <a:p>
            <a:pPr marL="514350" indent="-514350">
              <a:buFont typeface="+mj-lt"/>
              <a:buAutoNum type="romanUcPeriod"/>
            </a:pPr>
            <a:r>
              <a:rPr lang="it-IT" sz="2400" dirty="0" smtClean="0"/>
              <a:t>Preinvoice process</a:t>
            </a:r>
            <a:endParaRPr lang="en-US" sz="2400" dirty="0" smtClean="0"/>
          </a:p>
          <a:p>
            <a:pPr marL="457200" indent="-457200">
              <a:buFont typeface="+mj-lt"/>
              <a:buAutoNum type="romanUcPeriod"/>
            </a:pPr>
            <a:r>
              <a:rPr lang="en-US" sz="2400" dirty="0" smtClean="0"/>
              <a:t>Invoicing process</a:t>
            </a:r>
          </a:p>
          <a:p>
            <a:pPr marL="457200" indent="-457200">
              <a:buFont typeface="+mj-lt"/>
              <a:buAutoNum type="romanUcPeriod"/>
            </a:pPr>
            <a:r>
              <a:rPr lang="en-US" sz="2400" dirty="0" smtClean="0"/>
              <a:t>Non-disclosure Agreement</a:t>
            </a:r>
            <a:endParaRPr lang="en-US" sz="2400" dirty="0"/>
          </a:p>
          <a:p>
            <a:endParaRPr lang="fr-FR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654" y="2523067"/>
            <a:ext cx="3687568" cy="38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1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</p:spPr>
        <p:txBody>
          <a:bodyPr/>
          <a:lstStyle/>
          <a:p>
            <a:fld id="{CEE2BD6F-C308-874E-ADE0-757C2B29BADF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34674" y="219965"/>
            <a:ext cx="9446206" cy="699720"/>
          </a:xfrm>
        </p:spPr>
        <p:txBody>
          <a:bodyPr/>
          <a:lstStyle/>
          <a:p>
            <a:r>
              <a:rPr lang="it-IT" b="1" dirty="0" smtClean="0"/>
              <a:t>I. Supplier form</a:t>
            </a:r>
            <a:endParaRPr lang="it-IT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2729" y="4886326"/>
            <a:ext cx="1856086" cy="13959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006806" y="1241913"/>
            <a:ext cx="95581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Please </a:t>
            </a:r>
            <a:r>
              <a:rPr lang="en-US" b="1" dirty="0"/>
              <a:t>fill </a:t>
            </a:r>
            <a:r>
              <a:rPr lang="en-US" dirty="0"/>
              <a:t>the supplier form (attached below) and send it back to us </a:t>
            </a:r>
            <a:r>
              <a:rPr lang="en-US" b="1" dirty="0"/>
              <a:t>signed </a:t>
            </a:r>
            <a:r>
              <a:rPr lang="en-US" dirty="0"/>
              <a:t>along with a </a:t>
            </a:r>
            <a:r>
              <a:rPr lang="en-US" b="1" dirty="0"/>
              <a:t>bank certification </a:t>
            </a:r>
            <a:r>
              <a:rPr lang="en-US" i="1" dirty="0" smtClean="0"/>
              <a:t>(</a:t>
            </a:r>
            <a:r>
              <a:rPr lang="en-US" i="1" dirty="0"/>
              <a:t>document from your bank confirming you are the owner of the given bank account</a:t>
            </a:r>
            <a:r>
              <a:rPr lang="en-US" i="1" dirty="0" smtClean="0"/>
              <a:t>).</a:t>
            </a:r>
            <a:endParaRPr lang="fr-FR" i="1" dirty="0"/>
          </a:p>
        </p:txBody>
      </p:sp>
      <p:pic>
        <p:nvPicPr>
          <p:cNvPr id="14" name="Picture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19" y="2579804"/>
            <a:ext cx="2428875" cy="3585210"/>
          </a:xfrm>
          <a:prstGeom prst="rect">
            <a:avLst/>
          </a:prstGeom>
        </p:spPr>
      </p:pic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478087" y="3657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3" name="Object 1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863917"/>
              </p:ext>
            </p:extLst>
          </p:nvPr>
        </p:nvGraphicFramePr>
        <p:xfrm>
          <a:off x="5785871" y="3335372"/>
          <a:ext cx="1090707" cy="920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Acrobat Document" showAsIcon="1" r:id="rId6" imgW="914400" imgH="771480" progId="AcroExch.Document.7">
                  <p:embed/>
                </p:oleObj>
              </mc:Choice>
              <mc:Fallback>
                <p:oleObj name="Acrobat Document" showAsIcon="1" r:id="rId6" imgW="914400" imgH="771480" progId="AcroExch.Document.7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5871" y="3335372"/>
                        <a:ext cx="1090707" cy="9202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09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</a:t>
            </a:r>
            <a:r>
              <a:rPr lang="it-IT" b="1" dirty="0"/>
              <a:t>. </a:t>
            </a:r>
            <a:r>
              <a:rPr lang="it-IT" b="1" dirty="0" smtClean="0"/>
              <a:t>Pre-invoice process (only for transport)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227541"/>
            <a:ext cx="11309273" cy="4898626"/>
          </a:xfrm>
        </p:spPr>
        <p:txBody>
          <a:bodyPr/>
          <a:lstStyle/>
          <a:p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Ferrero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Trading Lux S.A. will send you by mail one pre-invoice, at the latest on </a:t>
            </a:r>
            <a:endParaRPr lang="en-US" sz="18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1st 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12th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working day of every </a:t>
            </a: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 month</a:t>
            </a:r>
            <a:r>
              <a:rPr lang="en-US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. In this document, you will find the list of all trips made during the previous period (last month).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5</a:t>
            </a:fld>
            <a:endParaRPr lang="it-IT"/>
          </a:p>
        </p:txBody>
      </p:sp>
      <p:pic>
        <p:nvPicPr>
          <p:cNvPr id="6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40" y="1628931"/>
            <a:ext cx="319260" cy="319260"/>
          </a:xfrm>
          <a:prstGeom prst="rect">
            <a:avLst/>
          </a:prstGeom>
        </p:spPr>
      </p:pic>
      <p:pic>
        <p:nvPicPr>
          <p:cNvPr id="7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40" y="2492943"/>
            <a:ext cx="319260" cy="319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09600" y="2492943"/>
            <a:ext cx="110177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You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have to issue one invoice for each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pre-invoice.</a:t>
            </a:r>
          </a:p>
          <a:p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Moreover the following information must be mentioned on your invoices : </a:t>
            </a:r>
          </a:p>
          <a:p>
            <a:r>
              <a:rPr lang="en-US" dirty="0">
                <a:solidFill>
                  <a:srgbClr val="000000"/>
                </a:solidFill>
                <a:latin typeface="Wingdings" panose="05000000000000000000" pitchFamily="2" charset="2"/>
              </a:rPr>
              <a:t>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Purchase Order number (e.g. 45700xxxxx)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Shipment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numbers (e.g.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5xxxxxx from all origins, except Germany that starts with 2xxxxx). </a:t>
            </a:r>
          </a:p>
          <a:p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price of each transport has to be exactly the one indicated on our pre-invoice.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In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case of differences between invoices and pre-invoices, invoices will be blocked and WILL NOT be paid. This will therefore delay payments, and those delays cannot be attributable to Ferrero Trading Lux S.A. </a:t>
            </a:r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If an error is detected on the preinvoice please contact </a:t>
            </a:r>
            <a:r>
              <a:rPr lang="en-US" u="sng" dirty="0" smtClean="0">
                <a:solidFill>
                  <a:srgbClr val="FF0000"/>
                </a:solidFill>
                <a:latin typeface="Times New Roman" panose="02020603050405020304" pitchFamily="18" charset="0"/>
                <a:hlinkClick r:id="rId3"/>
              </a:rPr>
              <a:t>backofficescftl@ferrero.com</a:t>
            </a:r>
            <a:r>
              <a:rPr lang="en-US" u="sng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u="sng" dirty="0" smtClean="0">
                <a:latin typeface="Times New Roman" panose="02020603050405020304" pitchFamily="18" charset="0"/>
              </a:rPr>
              <a:t>and put in copy with the details. Do not send your invoice with a discrepancy. </a:t>
            </a:r>
            <a:endParaRPr lang="it-IT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942897" y="163629"/>
            <a:ext cx="1975975" cy="9529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39" y="3076555"/>
            <a:ext cx="319260" cy="319260"/>
          </a:xfrm>
          <a:prstGeom prst="rect">
            <a:avLst/>
          </a:prstGeom>
        </p:spPr>
      </p:pic>
      <p:pic>
        <p:nvPicPr>
          <p:cNvPr id="11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173649"/>
            <a:ext cx="319260" cy="31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12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</a:t>
            </a:r>
            <a:r>
              <a:rPr lang="it-IT" b="1" dirty="0"/>
              <a:t>. </a:t>
            </a:r>
            <a:r>
              <a:rPr lang="it-IT" b="1" dirty="0" smtClean="0"/>
              <a:t>Pre-invoice process (only for transport)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DIFFERENCES</a:t>
            </a:r>
          </a:p>
          <a:p>
            <a:endParaRPr lang="en-US" sz="18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For a difference of price, please contact the procurement team: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hlinkClick r:id="rId3"/>
              </a:rPr>
              <a:t>Lorelei.POPESCU@guest.ferrero.com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Send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to Procurement team the excel form here attached, filled in with the requested information: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In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case of price difference approval,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Procurement team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will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communicate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to you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the additional PO nr.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Issue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2 separated invoices: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</a:rPr>
              <a:t>One for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the amount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stated in the </a:t>
            </a:r>
            <a:r>
              <a:rPr lang="en-US" sz="1800" dirty="0" err="1" smtClean="0">
                <a:solidFill>
                  <a:schemeClr val="tx1"/>
                </a:solidFill>
                <a:latin typeface="Times New Roman" panose="02020603050405020304" pitchFamily="18" charset="0"/>
              </a:rPr>
              <a:t>preinvoice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, 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</a:rPr>
              <a:t>mentioning </a:t>
            </a:r>
            <a:r>
              <a:rPr lang="en-US" sz="1800" dirty="0" smtClean="0">
                <a:latin typeface="Times New Roman" panose="02020603050405020304" pitchFamily="18" charset="0"/>
              </a:rPr>
              <a:t>the PO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number.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Times New Roman" panose="02020603050405020304" pitchFamily="18" charset="0"/>
              </a:rPr>
              <a:t>One for the additional price difference mentioning the additional PO number.</a:t>
            </a:r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endParaRPr lang="it-IT" sz="18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it-IT" sz="1800" u="sng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For a transport missing on a pre-invoice, please contact</a:t>
            </a:r>
            <a:r>
              <a:rPr lang="it-IT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: 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  <a:hlinkClick r:id="rId4"/>
              </a:rPr>
              <a:t>backofficescftl@ferrero.com</a:t>
            </a:r>
            <a:r>
              <a:rPr lang="en-US" sz="18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  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6</a:t>
            </a:fld>
            <a:endParaRPr lang="it-IT"/>
          </a:p>
        </p:txBody>
      </p:sp>
      <p:pic>
        <p:nvPicPr>
          <p:cNvPr id="6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340" y="1628931"/>
            <a:ext cx="319260" cy="319260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549083"/>
              </p:ext>
            </p:extLst>
          </p:nvPr>
        </p:nvGraphicFramePr>
        <p:xfrm>
          <a:off x="9506065" y="514367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Worksheet" showAsIcon="1" r:id="rId6" imgW="914400" imgH="771480" progId="Excel.Sheet.12">
                  <p:embed/>
                </p:oleObj>
              </mc:Choice>
              <mc:Fallback>
                <p:oleObj name="Worksheet" showAsIcon="1" r:id="rId6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06065" y="514367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9846644" y="274638"/>
            <a:ext cx="2156059" cy="9573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19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</a:t>
            </a:r>
            <a:r>
              <a:rPr lang="it-IT" b="1" dirty="0"/>
              <a:t>. </a:t>
            </a:r>
            <a:r>
              <a:rPr lang="it-IT" b="1" dirty="0" smtClean="0"/>
              <a:t>Pre-invoice process (only for transport)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08" y="1598063"/>
            <a:ext cx="11309273" cy="4525963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tx1"/>
                </a:solidFill>
              </a:rPr>
              <a:t> EXTRA </a:t>
            </a:r>
            <a:r>
              <a:rPr lang="en-US" sz="1800" b="1" dirty="0">
                <a:solidFill>
                  <a:schemeClr val="tx1"/>
                </a:solidFill>
              </a:rPr>
              <a:t>COSTS </a:t>
            </a: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7</a:t>
            </a:fld>
            <a:endParaRPr lang="it-IT"/>
          </a:p>
        </p:txBody>
      </p:sp>
      <p:pic>
        <p:nvPicPr>
          <p:cNvPr id="6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40" y="1628931"/>
            <a:ext cx="319260" cy="3192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1145" y="2636853"/>
            <a:ext cx="1035678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For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any additional cost request, you have to fill the excel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form and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send it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to: </a:t>
            </a:r>
          </a:p>
          <a:p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hlinkClick r:id="rId4"/>
              </a:rPr>
              <a:t>backofficescftl@ferrero.com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  <a:latin typeface="Times New Roman" panose="02020603050405020304" pitchFamily="18" charset="0"/>
              </a:rPr>
              <a:t>(put your email address)</a:t>
            </a: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If the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additional costs will be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approved, Ferrero will communicate to you a PO nr and you must write this nr on your invoice. </a:t>
            </a:r>
          </a:p>
          <a:p>
            <a:endParaRPr lang="en-US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Issue 2 separated invoices: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One for the amount stated in the </a:t>
            </a:r>
            <a:r>
              <a:rPr lang="en-US" dirty="0" err="1">
                <a:latin typeface="Times New Roman" panose="02020603050405020304" pitchFamily="18" charset="0"/>
              </a:rPr>
              <a:t>preinvoice</a:t>
            </a:r>
            <a:r>
              <a:rPr lang="en-US" dirty="0">
                <a:latin typeface="Times New Roman" panose="02020603050405020304" pitchFamily="18" charset="0"/>
              </a:rPr>
              <a:t>, mentioning the PO number.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One for the additional price difference mentioning the additional PO number.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 smtClean="0"/>
          </a:p>
          <a:p>
            <a:endParaRPr lang="it-IT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DELIVERY SLOTS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This file is explaining how to contact the local people in order to organize the delivery and avoid extra costs. </a:t>
            </a:r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40765" y="181720"/>
            <a:ext cx="21271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904634"/>
              </p:ext>
            </p:extLst>
          </p:nvPr>
        </p:nvGraphicFramePr>
        <p:xfrm>
          <a:off x="9283565" y="200011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0" name="Worksheet" showAsIcon="1" r:id="rId5" imgW="914400" imgH="771480" progId="Excel.Sheet.12">
                  <p:embed/>
                </p:oleObj>
              </mc:Choice>
              <mc:Fallback>
                <p:oleObj name="Worksheet" showAsIcon="1" r:id="rId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83565" y="200011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67" y="5652971"/>
            <a:ext cx="319260" cy="319260"/>
          </a:xfrm>
          <a:prstGeom prst="rect">
            <a:avLst/>
          </a:prstGeom>
        </p:spPr>
      </p:pic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462122"/>
              </p:ext>
            </p:extLst>
          </p:nvPr>
        </p:nvGraphicFramePr>
        <p:xfrm>
          <a:off x="10640728" y="581260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1" name="Worksheet" showAsIcon="1" r:id="rId7" imgW="914400" imgH="771480" progId="Excel.Sheet.12">
                  <p:embed/>
                </p:oleObj>
              </mc:Choice>
              <mc:Fallback>
                <p:oleObj name="Worksheet" showAsIcon="1" r:id="rId7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640728" y="581260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936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</a:t>
            </a:r>
            <a:r>
              <a:rPr lang="it-IT" b="1" dirty="0"/>
              <a:t>. </a:t>
            </a:r>
            <a:r>
              <a:rPr lang="it-IT" b="1" dirty="0" smtClean="0"/>
              <a:t>Pre-invoice process (only for transport)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08" y="1598063"/>
            <a:ext cx="11309273" cy="4525963"/>
          </a:xfrm>
        </p:spPr>
        <p:txBody>
          <a:bodyPr>
            <a:normAutofit/>
          </a:bodyPr>
          <a:lstStyle/>
          <a:p>
            <a:r>
              <a:rPr lang="it-IT" sz="1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INFORMATION REGARDING DEMURRAGE</a:t>
            </a:r>
          </a:p>
          <a:p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8</a:t>
            </a:fld>
            <a:endParaRPr lang="it-IT"/>
          </a:p>
        </p:txBody>
      </p:sp>
      <p:pic>
        <p:nvPicPr>
          <p:cNvPr id="6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40" y="1628931"/>
            <a:ext cx="319260" cy="3192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1145" y="2136339"/>
            <a:ext cx="1035678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Please check your agreement with Ferrero.</a:t>
            </a:r>
          </a:p>
          <a:p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Reminder:</a:t>
            </a:r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Claims for waiting time at loading or unloading will be rejected if no appointement was made.</a:t>
            </a:r>
          </a:p>
          <a:p>
            <a:endParaRPr lang="it-IT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740765" y="181720"/>
            <a:ext cx="21271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60" y="3861044"/>
            <a:ext cx="626619" cy="5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1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</a:t>
            </a:r>
            <a:r>
              <a:rPr lang="it-IT" b="1" dirty="0"/>
              <a:t>. </a:t>
            </a:r>
            <a:r>
              <a:rPr lang="it-IT" b="1" dirty="0" smtClean="0"/>
              <a:t>Pre-invoice process (only for transport)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308" y="1464659"/>
            <a:ext cx="11309273" cy="4659367"/>
          </a:xfrm>
        </p:spPr>
        <p:txBody>
          <a:bodyPr>
            <a:normAutofit/>
          </a:bodyPr>
          <a:lstStyle/>
          <a:p>
            <a:r>
              <a:rPr lang="it-IT" sz="1800" b="1" dirty="0" smtClean="0">
                <a:solidFill>
                  <a:schemeClr val="tx1"/>
                </a:solidFill>
              </a:rPr>
              <a:t>CREDIT </a:t>
            </a:r>
            <a:r>
              <a:rPr lang="it-IT" sz="1800" b="1" dirty="0">
                <a:solidFill>
                  <a:schemeClr val="tx1"/>
                </a:solidFill>
              </a:rPr>
              <a:t>NOTE</a:t>
            </a:r>
            <a:endParaRPr lang="en-US" sz="1800" b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6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339" y="1438433"/>
            <a:ext cx="319260" cy="3192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1145" y="2136339"/>
            <a:ext cx="10356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 rot="10800000" flipV="1">
            <a:off x="741145" y="1950310"/>
            <a:ext cx="1087733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Each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credit note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must </a:t>
            </a:r>
            <a:r>
              <a:rPr lang="en-US" sz="2000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have written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the related invoice number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he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credit note has to be sent with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a copy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of the invoice in attachment.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In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</a:rPr>
              <a:t>case of credit notes for partial amounts, it is mandatory to add the transport numbers for which the specific credit note has been issued. </a:t>
            </a:r>
          </a:p>
          <a:p>
            <a:endParaRPr lang="en-US" sz="20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sz="2000" u="sng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Please note </a:t>
            </a:r>
            <a:r>
              <a:rPr lang="en-US" sz="2000" u="sng" dirty="0">
                <a:solidFill>
                  <a:srgbClr val="000000"/>
                </a:solidFill>
                <a:latin typeface="Times New Roman" panose="02020603050405020304" pitchFamily="18" charset="0"/>
              </a:rPr>
              <a:t>that no partial payment will be done. If you are expected to issue a credit note, the invoice won’t be paid before the credit note registration. </a:t>
            </a:r>
            <a:endParaRPr lang="en-US" sz="2000" u="sng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it-IT" sz="2000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Credit Notes can be sent by email to: </a:t>
            </a:r>
            <a:r>
              <a:rPr lang="en-US" sz="2000" dirty="0">
                <a:solidFill>
                  <a:srgbClr val="000000"/>
                </a:solidFill>
                <a:hlinkClick r:id="rId3"/>
              </a:rPr>
              <a:t>ftl.pdfinvoice@ferrero.com </a:t>
            </a:r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000" u="sng" dirty="0" smtClean="0">
                <a:solidFill>
                  <a:srgbClr val="000000"/>
                </a:solidFill>
              </a:rPr>
              <a:t>or</a:t>
            </a:r>
            <a:r>
              <a:rPr lang="en-US" sz="2000" dirty="0" smtClean="0">
                <a:solidFill>
                  <a:srgbClr val="000000"/>
                </a:solidFill>
              </a:rPr>
              <a:t> by courier to:</a:t>
            </a:r>
          </a:p>
          <a:p>
            <a:endParaRPr lang="it-IT" sz="2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FERRERO TRADING LUX S.A.</a:t>
            </a:r>
          </a:p>
          <a:p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PO Box 20</a:t>
            </a:r>
          </a:p>
          <a:p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20089 Rozzano (MI) </a:t>
            </a:r>
          </a:p>
          <a:p>
            <a:r>
              <a:rPr lang="it-IT" sz="2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ITALY</a:t>
            </a:r>
          </a:p>
          <a:p>
            <a:endParaRPr lang="it-IT" sz="2000" u="sng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sz="2000" u="sng" dirty="0"/>
          </a:p>
        </p:txBody>
      </p:sp>
      <p:sp>
        <p:nvSpPr>
          <p:cNvPr id="9" name="Rectangle 8"/>
          <p:cNvSpPr/>
          <p:nvPr/>
        </p:nvSpPr>
        <p:spPr>
          <a:xfrm>
            <a:off x="9740765" y="181720"/>
            <a:ext cx="2127183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88" y="3499660"/>
            <a:ext cx="744112" cy="63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89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</p:spPr>
        <p:txBody>
          <a:bodyPr/>
          <a:lstStyle/>
          <a:p>
            <a:fld id="{CEE2BD6F-C308-874E-ADE0-757C2B29BADF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304800" y="165615"/>
            <a:ext cx="9446206" cy="699720"/>
          </a:xfrm>
        </p:spPr>
        <p:txBody>
          <a:bodyPr/>
          <a:lstStyle/>
          <a:p>
            <a:r>
              <a:rPr lang="it-IT" b="1" dirty="0" smtClean="0"/>
              <a:t>III. </a:t>
            </a:r>
            <a:r>
              <a:rPr lang="it-IT" b="1" dirty="0" err="1" smtClean="0"/>
              <a:t>Invoicing</a:t>
            </a:r>
            <a:r>
              <a:rPr lang="it-IT" b="1" dirty="0" smtClean="0"/>
              <a:t> </a:t>
            </a:r>
            <a:r>
              <a:rPr lang="it-IT" b="1" dirty="0" err="1" smtClean="0"/>
              <a:t>process</a:t>
            </a:r>
            <a:r>
              <a:rPr lang="it-IT" b="1" dirty="0" smtClean="0"/>
              <a:t> : Golden </a:t>
            </a:r>
            <a:r>
              <a:rPr lang="it-IT" b="1" dirty="0" err="1" smtClean="0"/>
              <a:t>rules</a:t>
            </a:r>
            <a:endParaRPr lang="it-IT" b="1" dirty="0"/>
          </a:p>
        </p:txBody>
      </p:sp>
      <p:pic>
        <p:nvPicPr>
          <p:cNvPr id="6" name="Image 1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0" y="4745803"/>
            <a:ext cx="2324100" cy="195072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1472651" y="643016"/>
            <a:ext cx="991618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fasten invoicing posting and payment we kindly ask you to follow these golden rules</a:t>
            </a:r>
            <a:endParaRPr lang="en-US" sz="1400" dirty="0" smtClean="0"/>
          </a:p>
          <a:p>
            <a:endParaRPr lang="en-US" sz="1400" dirty="0" smtClean="0"/>
          </a:p>
          <a:p>
            <a:r>
              <a:rPr lang="en-US" sz="1400" dirty="0" smtClean="0"/>
              <a:t>Send your invoice by pdf mail (Please read details in next slide)</a:t>
            </a:r>
          </a:p>
          <a:p>
            <a:endParaRPr lang="en-US" sz="1400" dirty="0"/>
          </a:p>
          <a:p>
            <a:r>
              <a:rPr lang="en-US" sz="1400" dirty="0" smtClean="0"/>
              <a:t>Use following heading :</a:t>
            </a:r>
            <a:endParaRPr lang="en-US" sz="14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400" dirty="0" smtClean="0"/>
              <a:t>Be sure Correct Ferrero Purchasing order number is well mentioned on your invoice (PO nr)</a:t>
            </a:r>
          </a:p>
          <a:p>
            <a:endParaRPr lang="en-US" sz="1600" dirty="0"/>
          </a:p>
          <a:p>
            <a:r>
              <a:rPr lang="en-US" sz="1400" dirty="0" smtClean="0"/>
              <a:t>Mention FERRERO VAT number</a:t>
            </a:r>
          </a:p>
          <a:p>
            <a:endParaRPr lang="en-US" sz="1400" dirty="0"/>
          </a:p>
          <a:p>
            <a:r>
              <a:rPr lang="en-US" sz="1400" dirty="0" smtClean="0"/>
              <a:t>Mention VAT number of your company</a:t>
            </a:r>
          </a:p>
          <a:p>
            <a:endParaRPr lang="en-US" sz="1400" dirty="0"/>
          </a:p>
          <a:p>
            <a:r>
              <a:rPr lang="en-US" sz="1400" dirty="0" smtClean="0"/>
              <a:t>Mention agreed payment condition and methods</a:t>
            </a:r>
          </a:p>
          <a:p>
            <a:endParaRPr lang="en-US" sz="1400" dirty="0"/>
          </a:p>
          <a:p>
            <a:r>
              <a:rPr lang="en-US" sz="1400" dirty="0" smtClean="0"/>
              <a:t>Mention correct bank information (IBAN and SWIFT are mandatory) </a:t>
            </a:r>
          </a:p>
        </p:txBody>
      </p:sp>
      <p:pic>
        <p:nvPicPr>
          <p:cNvPr id="15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310" y="1309671"/>
            <a:ext cx="319260" cy="319260"/>
          </a:xfrm>
          <a:prstGeom prst="rect">
            <a:avLst/>
          </a:prstGeom>
        </p:spPr>
      </p:pic>
      <p:pic>
        <p:nvPicPr>
          <p:cNvPr id="16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851" y="1788561"/>
            <a:ext cx="319260" cy="319260"/>
          </a:xfrm>
          <a:prstGeom prst="rect">
            <a:avLst/>
          </a:prstGeom>
        </p:spPr>
      </p:pic>
      <p:pic>
        <p:nvPicPr>
          <p:cNvPr id="17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8310" y="4426543"/>
            <a:ext cx="319260" cy="319260"/>
          </a:xfrm>
          <a:prstGeom prst="rect">
            <a:avLst/>
          </a:prstGeom>
        </p:spPr>
      </p:pic>
      <p:pic>
        <p:nvPicPr>
          <p:cNvPr id="1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269" y="4897056"/>
            <a:ext cx="319260" cy="319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5716" y="2256183"/>
            <a:ext cx="3597965" cy="20136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Ferrero International S.A.</a:t>
            </a:r>
          </a:p>
          <a:p>
            <a:pPr algn="ctr"/>
            <a:endParaRPr lang="en-US" dirty="0" smtClean="0"/>
          </a:p>
          <a:p>
            <a:pPr algn="ctr"/>
            <a:r>
              <a:rPr lang="en-US" sz="1400" dirty="0" smtClean="0"/>
              <a:t>Findel </a:t>
            </a:r>
            <a:r>
              <a:rPr lang="en-US" sz="1400" dirty="0"/>
              <a:t>B</a:t>
            </a:r>
            <a:r>
              <a:rPr lang="en-US" sz="1400" dirty="0" smtClean="0"/>
              <a:t>usiness Center</a:t>
            </a:r>
          </a:p>
          <a:p>
            <a:pPr algn="ctr"/>
            <a:r>
              <a:rPr lang="en-US" sz="1400" dirty="0" smtClean="0"/>
              <a:t>Rue de </a:t>
            </a:r>
            <a:r>
              <a:rPr lang="en-US" sz="1400" dirty="0" err="1" smtClean="0"/>
              <a:t>Trèves</a:t>
            </a:r>
            <a:endParaRPr lang="en-US" sz="1400" dirty="0" smtClean="0"/>
          </a:p>
          <a:p>
            <a:pPr algn="ctr"/>
            <a:r>
              <a:rPr lang="en-US" sz="1400" dirty="0" smtClean="0"/>
              <a:t>L-2632 Luxembourg</a:t>
            </a:r>
          </a:p>
          <a:p>
            <a:pPr algn="ctr"/>
            <a:endParaRPr lang="en-US" sz="1400" dirty="0"/>
          </a:p>
          <a:p>
            <a:pPr algn="ctr"/>
            <a:r>
              <a:rPr lang="en-US" sz="1400" b="1" dirty="0" smtClean="0"/>
              <a:t>VAT : LU17217953</a:t>
            </a:r>
            <a:endParaRPr lang="en-US" sz="1400" b="1" dirty="0"/>
          </a:p>
        </p:txBody>
      </p:sp>
      <p:sp>
        <p:nvSpPr>
          <p:cNvPr id="19" name="Rectangle 18"/>
          <p:cNvSpPr/>
          <p:nvPr/>
        </p:nvSpPr>
        <p:spPr>
          <a:xfrm>
            <a:off x="631008" y="3001821"/>
            <a:ext cx="3362739" cy="109801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385866" y="2256183"/>
            <a:ext cx="3597965" cy="20136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Ferrero Trading Lux S.A</a:t>
            </a:r>
          </a:p>
          <a:p>
            <a:pPr algn="ctr"/>
            <a:endParaRPr lang="en-US" dirty="0" smtClean="0"/>
          </a:p>
          <a:p>
            <a:pPr algn="ctr"/>
            <a:r>
              <a:rPr lang="en-US" sz="1400" dirty="0" smtClean="0"/>
              <a:t>Findel </a:t>
            </a:r>
            <a:r>
              <a:rPr lang="en-US" sz="1400" dirty="0"/>
              <a:t>B</a:t>
            </a:r>
            <a:r>
              <a:rPr lang="en-US" sz="1400" dirty="0" smtClean="0"/>
              <a:t>usiness Center</a:t>
            </a:r>
          </a:p>
          <a:p>
            <a:pPr algn="ctr"/>
            <a:r>
              <a:rPr lang="en-US" sz="1400" dirty="0" smtClean="0"/>
              <a:t>Rue de </a:t>
            </a:r>
            <a:r>
              <a:rPr lang="en-US" sz="1400" dirty="0" err="1" smtClean="0"/>
              <a:t>Trèves</a:t>
            </a:r>
            <a:endParaRPr lang="en-US" sz="1400" dirty="0" smtClean="0"/>
          </a:p>
          <a:p>
            <a:pPr algn="ctr"/>
            <a:r>
              <a:rPr lang="en-US" sz="1400" dirty="0" smtClean="0"/>
              <a:t>L-2632 Luxembourg</a:t>
            </a:r>
          </a:p>
          <a:p>
            <a:pPr algn="ctr"/>
            <a:endParaRPr lang="en-US" sz="1400" dirty="0"/>
          </a:p>
          <a:p>
            <a:pPr algn="ctr"/>
            <a:r>
              <a:rPr lang="en-US" sz="1400" b="1" dirty="0" smtClean="0"/>
              <a:t>VAT : LU15843111</a:t>
            </a:r>
            <a:endParaRPr lang="en-US" sz="1400" b="1" dirty="0"/>
          </a:p>
        </p:txBody>
      </p:sp>
      <p:sp>
        <p:nvSpPr>
          <p:cNvPr id="21" name="Rectangle 20"/>
          <p:cNvSpPr/>
          <p:nvPr/>
        </p:nvSpPr>
        <p:spPr>
          <a:xfrm>
            <a:off x="4487215" y="3015482"/>
            <a:ext cx="3395266" cy="109469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304846" y="2256182"/>
            <a:ext cx="3597965" cy="201362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Soremartec</a:t>
            </a:r>
            <a:r>
              <a:rPr lang="en-US" b="1" dirty="0" smtClean="0"/>
              <a:t> S.A</a:t>
            </a:r>
          </a:p>
          <a:p>
            <a:pPr algn="ctr"/>
            <a:endParaRPr lang="en-US" dirty="0" smtClean="0"/>
          </a:p>
          <a:p>
            <a:pPr algn="ctr"/>
            <a:r>
              <a:rPr lang="en-US" sz="1400" dirty="0" smtClean="0"/>
              <a:t>Findel </a:t>
            </a:r>
            <a:r>
              <a:rPr lang="en-US" sz="1400" dirty="0"/>
              <a:t>B</a:t>
            </a:r>
            <a:r>
              <a:rPr lang="en-US" sz="1400" dirty="0" smtClean="0"/>
              <a:t>usiness Center</a:t>
            </a:r>
          </a:p>
          <a:p>
            <a:pPr algn="ctr"/>
            <a:r>
              <a:rPr lang="en-US" sz="1400" dirty="0" smtClean="0"/>
              <a:t>Rue de </a:t>
            </a:r>
            <a:r>
              <a:rPr lang="en-US" sz="1400" dirty="0" err="1" smtClean="0"/>
              <a:t>Trèves</a:t>
            </a:r>
            <a:endParaRPr lang="en-US" sz="1400" dirty="0" smtClean="0"/>
          </a:p>
          <a:p>
            <a:pPr algn="ctr"/>
            <a:r>
              <a:rPr lang="en-US" sz="1400" dirty="0" smtClean="0"/>
              <a:t>L-2632 Luxembourg</a:t>
            </a:r>
          </a:p>
          <a:p>
            <a:pPr algn="ctr"/>
            <a:endParaRPr lang="en-US" sz="1400" dirty="0"/>
          </a:p>
          <a:p>
            <a:pPr algn="ctr"/>
            <a:r>
              <a:rPr lang="en-US" sz="1400" b="1" dirty="0" smtClean="0"/>
              <a:t>VAT : LU26273002</a:t>
            </a:r>
            <a:endParaRPr lang="en-US" sz="1400" b="1" dirty="0"/>
          </a:p>
        </p:txBody>
      </p:sp>
      <p:sp>
        <p:nvSpPr>
          <p:cNvPr id="23" name="Rectangle 22"/>
          <p:cNvSpPr/>
          <p:nvPr/>
        </p:nvSpPr>
        <p:spPr>
          <a:xfrm>
            <a:off x="8406195" y="3003784"/>
            <a:ext cx="3395266" cy="109469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830" y="5316735"/>
            <a:ext cx="319260" cy="319260"/>
          </a:xfrm>
          <a:prstGeom prst="rect">
            <a:avLst/>
          </a:prstGeom>
        </p:spPr>
      </p:pic>
      <p:pic>
        <p:nvPicPr>
          <p:cNvPr id="26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987" y="5728234"/>
            <a:ext cx="319260" cy="319260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391" y="6191701"/>
            <a:ext cx="319260" cy="31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6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III. </a:t>
            </a:r>
            <a:r>
              <a:rPr lang="it-IT" b="1" dirty="0" err="1" smtClean="0"/>
              <a:t>Invoicing</a:t>
            </a:r>
            <a:r>
              <a:rPr lang="it-IT" b="1" dirty="0" smtClean="0"/>
              <a:t> </a:t>
            </a:r>
            <a:r>
              <a:rPr lang="it-IT" b="1" dirty="0" err="1"/>
              <a:t>process</a:t>
            </a:r>
            <a:r>
              <a:rPr lang="it-IT" b="1" dirty="0"/>
              <a:t> : </a:t>
            </a:r>
            <a:r>
              <a:rPr lang="it-IT" b="1" dirty="0" err="1" smtClean="0"/>
              <a:t>where</a:t>
            </a:r>
            <a:r>
              <a:rPr lang="it-IT" b="1" dirty="0" smtClean="0"/>
              <a:t> and </a:t>
            </a:r>
            <a:r>
              <a:rPr lang="it-IT" b="1" dirty="0" err="1" smtClean="0"/>
              <a:t>how</a:t>
            </a:r>
            <a:r>
              <a:rPr lang="it-IT" b="1" dirty="0" smtClean="0"/>
              <a:t> to </a:t>
            </a:r>
            <a:r>
              <a:rPr lang="it-IT" b="1" dirty="0" err="1" smtClean="0"/>
              <a:t>send</a:t>
            </a:r>
            <a:r>
              <a:rPr lang="it-IT" b="1" dirty="0" smtClean="0"/>
              <a:t> </a:t>
            </a:r>
            <a:r>
              <a:rPr lang="it-IT" b="1" dirty="0" err="1" smtClean="0"/>
              <a:t>your</a:t>
            </a:r>
            <a:r>
              <a:rPr lang="it-IT" b="1" dirty="0" smtClean="0"/>
              <a:t> </a:t>
            </a:r>
            <a:r>
              <a:rPr lang="it-IT" b="1" dirty="0" err="1" smtClean="0"/>
              <a:t>invoice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931" y="974358"/>
            <a:ext cx="11580942" cy="4915532"/>
          </a:xfrm>
        </p:spPr>
        <p:txBody>
          <a:bodyPr>
            <a:normAutofit/>
          </a:bodyPr>
          <a:lstStyle/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b="1" u="sng" dirty="0" smtClean="0">
                <a:solidFill>
                  <a:srgbClr val="000000"/>
                </a:solidFill>
              </a:rPr>
              <a:t>1- GET REGISTERED TO PDF MAIL PROCESS :</a:t>
            </a:r>
            <a:endParaRPr lang="en-US" b="1" u="sng" dirty="0">
              <a:solidFill>
                <a:srgbClr val="000000"/>
              </a:solidFill>
            </a:endParaRPr>
          </a:p>
          <a:p>
            <a:pPr marL="85725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800" dirty="0">
                <a:solidFill>
                  <a:srgbClr val="000000"/>
                </a:solidFill>
              </a:rPr>
              <a:t>Send enclosed request of accreditation (stamped and signed) to </a:t>
            </a:r>
            <a:r>
              <a:rPr lang="en-US" sz="1800" dirty="0">
                <a:solidFill>
                  <a:srgbClr val="000000"/>
                </a:solidFill>
                <a:hlinkClick r:id="rId4"/>
              </a:rPr>
              <a:t>supplierstatement@ferrero.com</a:t>
            </a:r>
            <a:r>
              <a:rPr lang="en-US" sz="1800" dirty="0">
                <a:solidFill>
                  <a:srgbClr val="000000"/>
                </a:solidFill>
              </a:rPr>
              <a:t>.</a:t>
            </a: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b="1" u="sng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b="1" u="sng" dirty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b="1" u="sng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b="1" u="sng" dirty="0" smtClean="0">
                <a:solidFill>
                  <a:srgbClr val="000000"/>
                </a:solidFill>
              </a:rPr>
              <a:t>2- SEND YOUR INVOICES BY EMAIL </a:t>
            </a:r>
            <a:endParaRPr lang="en-US" dirty="0" smtClean="0">
              <a:solidFill>
                <a:srgbClr val="000000"/>
              </a:solidFill>
            </a:endParaRPr>
          </a:p>
          <a:p>
            <a:pPr marL="85725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800" dirty="0" smtClean="0">
                <a:solidFill>
                  <a:srgbClr val="000000"/>
                </a:solidFill>
              </a:rPr>
              <a:t>Only once </a:t>
            </a:r>
            <a:r>
              <a:rPr lang="en-US" sz="1800" dirty="0">
                <a:solidFill>
                  <a:srgbClr val="000000"/>
                </a:solidFill>
              </a:rPr>
              <a:t>your confirmation email received , please send your invoices </a:t>
            </a:r>
            <a:r>
              <a:rPr lang="en-US" sz="1800" dirty="0" smtClean="0">
                <a:solidFill>
                  <a:srgbClr val="000000"/>
                </a:solidFill>
              </a:rPr>
              <a:t>to </a:t>
            </a:r>
            <a:r>
              <a:rPr lang="en-US" sz="1800" dirty="0" smtClean="0">
                <a:solidFill>
                  <a:srgbClr val="000000"/>
                </a:solidFill>
                <a:hlinkClick r:id="rId5"/>
              </a:rPr>
              <a:t>fintlux.pdfinvoice@ferrero.com</a:t>
            </a:r>
            <a:r>
              <a:rPr lang="en-US" sz="1800" dirty="0" smtClean="0">
                <a:solidFill>
                  <a:srgbClr val="000000"/>
                </a:solidFill>
              </a:rPr>
              <a:t> or </a:t>
            </a:r>
            <a:r>
              <a:rPr lang="en-US" sz="1800" dirty="0" smtClean="0">
                <a:solidFill>
                  <a:srgbClr val="000000"/>
                </a:solidFill>
                <a:hlinkClick r:id="rId6"/>
              </a:rPr>
              <a:t>ftl.pdfinvoice@ferrero.com</a:t>
            </a:r>
            <a:r>
              <a:rPr lang="en-US" sz="1800" dirty="0" smtClean="0">
                <a:solidFill>
                  <a:srgbClr val="000000"/>
                </a:solidFill>
              </a:rPr>
              <a:t> or </a:t>
            </a:r>
            <a:r>
              <a:rPr lang="en-US" sz="1800" dirty="0" smtClean="0">
                <a:solidFill>
                  <a:srgbClr val="000000"/>
                </a:solidFill>
                <a:hlinkClick r:id="rId7"/>
              </a:rPr>
              <a:t>SOREMLUX.PDFinvoice@ferrero.com</a:t>
            </a:r>
            <a:endParaRPr lang="en-US" sz="1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8" name="Picture 16" descr="Résultat de recherche d'images pour &quot;attention&quot;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320" y="5748915"/>
            <a:ext cx="899982" cy="79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592758" y="5587781"/>
            <a:ext cx="6492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Invoices cannot be send directly to Luxembourg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63565" y="5946398"/>
            <a:ext cx="7086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Any invoice send to Luxembourg won’t be registered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5716" y="2256183"/>
            <a:ext cx="3597965" cy="672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Ferrero International S.A.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5866" y="2256183"/>
            <a:ext cx="3597965" cy="672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/>
          </a:p>
          <a:p>
            <a:pPr algn="ctr"/>
            <a:r>
              <a:rPr lang="en-US" sz="1600" b="1" dirty="0" smtClean="0"/>
              <a:t>Ferrero Trading Lux S.A</a:t>
            </a:r>
          </a:p>
          <a:p>
            <a:pPr algn="ctr"/>
            <a:endParaRPr lang="en-US" dirty="0" smtClean="0"/>
          </a:p>
        </p:txBody>
      </p:sp>
      <p:sp>
        <p:nvSpPr>
          <p:cNvPr id="17" name="Rectangle 16"/>
          <p:cNvSpPr/>
          <p:nvPr/>
        </p:nvSpPr>
        <p:spPr>
          <a:xfrm>
            <a:off x="8286016" y="2256183"/>
            <a:ext cx="3597965" cy="6723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Soremartec</a:t>
            </a:r>
            <a:r>
              <a:rPr lang="en-US" sz="1600" b="1" dirty="0"/>
              <a:t> S.A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234070" y="2256183"/>
            <a:ext cx="14252" cy="1816854"/>
          </a:xfrm>
          <a:prstGeom prst="line">
            <a:avLst/>
          </a:prstGeom>
          <a:ln>
            <a:solidFill>
              <a:srgbClr val="C31D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120015" y="2256183"/>
            <a:ext cx="28124" cy="1816854"/>
          </a:xfrm>
          <a:prstGeom prst="line">
            <a:avLst/>
          </a:prstGeom>
          <a:ln>
            <a:solidFill>
              <a:srgbClr val="C31D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29007"/>
              </p:ext>
            </p:extLst>
          </p:nvPr>
        </p:nvGraphicFramePr>
        <p:xfrm>
          <a:off x="1778803" y="304680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" name="Acrobat Document" showAsIcon="1" r:id="rId9" imgW="914400" imgH="771480" progId="AcroExch.Document.7">
                  <p:embed/>
                </p:oleObj>
              </mc:Choice>
              <mc:Fallback>
                <p:oleObj name="Acrobat Document" showAsIcon="1" r:id="rId9" imgW="914400" imgH="77148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78803" y="304680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1585690"/>
              </p:ext>
            </p:extLst>
          </p:nvPr>
        </p:nvGraphicFramePr>
        <p:xfrm>
          <a:off x="9736054" y="302650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" name="Acrobat Document" showAsIcon="1" r:id="rId11" imgW="914400" imgH="771480" progId="AcroExch.Document.7">
                  <p:embed/>
                </p:oleObj>
              </mc:Choice>
              <mc:Fallback>
                <p:oleObj name="Acrobat Document" showAsIcon="1" r:id="rId11" imgW="914400" imgH="77148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736054" y="302650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786418"/>
              </p:ext>
            </p:extLst>
          </p:nvPr>
        </p:nvGraphicFramePr>
        <p:xfrm>
          <a:off x="5675642" y="302650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" name="Acrobat Document" showAsIcon="1" r:id="rId13" imgW="914400" imgH="771480" progId="AcroExch.Document.7">
                  <p:embed/>
                </p:oleObj>
              </mc:Choice>
              <mc:Fallback>
                <p:oleObj name="Acrobat Document" showAsIcon="1" r:id="rId13" imgW="914400" imgH="771480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75642" y="302650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3592758" y="6348724"/>
            <a:ext cx="708688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All invoices sent by postal mail will be refused !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91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E2BD6F-C308-874E-ADE0-757C2B29BADF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879290" y="6299471"/>
            <a:ext cx="2312709" cy="558529"/>
          </a:xfrm>
        </p:spPr>
        <p:txBody>
          <a:bodyPr/>
          <a:lstStyle/>
          <a:p>
            <a:endParaRPr lang="it-IT" dirty="0" smtClean="0"/>
          </a:p>
          <a:p>
            <a:endParaRPr lang="it-IT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III. </a:t>
            </a:r>
            <a:r>
              <a:rPr lang="it-IT" b="1" dirty="0" err="1" smtClean="0"/>
              <a:t>Invoicing</a:t>
            </a:r>
            <a:r>
              <a:rPr lang="it-IT" b="1" dirty="0" smtClean="0"/>
              <a:t> </a:t>
            </a:r>
            <a:r>
              <a:rPr lang="it-IT" b="1" dirty="0" err="1"/>
              <a:t>process</a:t>
            </a:r>
            <a:r>
              <a:rPr lang="it-IT" b="1" dirty="0"/>
              <a:t> : </a:t>
            </a:r>
            <a:r>
              <a:rPr lang="it-IT" b="1" dirty="0" smtClean="0"/>
              <a:t>How to </a:t>
            </a:r>
            <a:r>
              <a:rPr lang="it-IT" b="1" dirty="0" err="1" smtClean="0"/>
              <a:t>follow</a:t>
            </a:r>
            <a:r>
              <a:rPr lang="it-IT" b="1" dirty="0" smtClean="0"/>
              <a:t> </a:t>
            </a:r>
            <a:r>
              <a:rPr lang="it-IT" b="1" dirty="0" err="1" smtClean="0"/>
              <a:t>payment</a:t>
            </a:r>
            <a:r>
              <a:rPr lang="it-IT" b="1" dirty="0" smtClean="0"/>
              <a:t> statement</a:t>
            </a:r>
            <a:endParaRPr lang="en-US" dirty="0"/>
          </a:p>
        </p:txBody>
      </p:sp>
      <p:sp>
        <p:nvSpPr>
          <p:cNvPr id="7" name="Rettangolo 23"/>
          <p:cNvSpPr/>
          <p:nvPr/>
        </p:nvSpPr>
        <p:spPr bwMode="auto">
          <a:xfrm>
            <a:off x="489187" y="4034161"/>
            <a:ext cx="10747514" cy="4887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algn="just" defTabSz="957263" eaLnBrk="0" fontAlgn="base" hangingPunct="0">
              <a:lnSpc>
                <a:spcPts val="2200"/>
              </a:lnSpc>
            </a:pPr>
            <a:r>
              <a:rPr lang="en-US" sz="2000" b="1" u="sng" dirty="0" smtClean="0">
                <a:solidFill>
                  <a:srgbClr val="000000"/>
                </a:solidFill>
              </a:rPr>
              <a:t> 2-  CHECK ON FERRERO VENDOR PORTAL, STATEMENT SECTION :</a:t>
            </a:r>
          </a:p>
          <a:p>
            <a:pPr marL="85725" algn="just" defTabSz="957263" eaLnBrk="0" fontAlgn="base" hangingPunct="0">
              <a:lnSpc>
                <a:spcPts val="2200"/>
              </a:lnSpc>
            </a:pPr>
            <a:endParaRPr lang="en-US" sz="1400" b="1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0000"/>
                </a:solidFill>
              </a:rPr>
              <a:t>Search </a:t>
            </a:r>
            <a:r>
              <a:rPr lang="en-US" sz="1600" dirty="0" smtClean="0">
                <a:solidFill>
                  <a:srgbClr val="000000"/>
                </a:solidFill>
              </a:rPr>
              <a:t>and </a:t>
            </a:r>
            <a:r>
              <a:rPr lang="en-US" sz="1600" dirty="0">
                <a:solidFill>
                  <a:srgbClr val="000000"/>
                </a:solidFill>
              </a:rPr>
              <a:t>verify the status of documents issued by your </a:t>
            </a:r>
            <a:r>
              <a:rPr lang="en-US" sz="1600" dirty="0" smtClean="0">
                <a:solidFill>
                  <a:srgbClr val="000000"/>
                </a:solidFill>
              </a:rPr>
              <a:t>company</a:t>
            </a:r>
            <a:r>
              <a:rPr lang="en-US" sz="1600" dirty="0" smtClean="0"/>
              <a:t> </a:t>
            </a:r>
            <a:r>
              <a:rPr lang="en-US" sz="1600" dirty="0">
                <a:solidFill>
                  <a:srgbClr val="000000"/>
                </a:solidFill>
              </a:rPr>
              <a:t>payments (invoices, credit/debit </a:t>
            </a:r>
            <a:r>
              <a:rPr lang="en-US" sz="1600" dirty="0" smtClean="0"/>
              <a:t>notes) within the last </a:t>
            </a:r>
            <a:r>
              <a:rPr lang="en-US" sz="1600" dirty="0"/>
              <a:t>3 months </a:t>
            </a:r>
            <a:r>
              <a:rPr lang="en-US" sz="1600" dirty="0" smtClean="0"/>
              <a:t>and ask for clarification directly</a:t>
            </a:r>
            <a:r>
              <a:rPr lang="en-US" sz="1600" dirty="0" smtClean="0">
                <a:solidFill>
                  <a:srgbClr val="000000"/>
                </a:solidFill>
              </a:rPr>
              <a:t>.</a:t>
            </a:r>
            <a:endParaRPr lang="en-US" sz="1600" dirty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600" i="1" dirty="0" smtClean="0">
                <a:solidFill>
                  <a:srgbClr val="000000"/>
                </a:solidFill>
              </a:rPr>
              <a:t>NOTE</a:t>
            </a:r>
            <a:r>
              <a:rPr lang="en-US" sz="1600" i="1" dirty="0">
                <a:solidFill>
                  <a:srgbClr val="000000"/>
                </a:solidFill>
              </a:rPr>
              <a:t>: the database is updated on a daily basis with the information </a:t>
            </a:r>
            <a:r>
              <a:rPr lang="en-US" sz="1600" i="1" dirty="0" smtClean="0"/>
              <a:t>every night</a:t>
            </a:r>
            <a:endParaRPr lang="en-US" sz="1600" b="1" dirty="0"/>
          </a:p>
        </p:txBody>
      </p:sp>
      <p:sp>
        <p:nvSpPr>
          <p:cNvPr id="8" name="Rettangolo 27"/>
          <p:cNvSpPr/>
          <p:nvPr/>
        </p:nvSpPr>
        <p:spPr bwMode="auto">
          <a:xfrm>
            <a:off x="609599" y="1772103"/>
            <a:ext cx="10870097" cy="48878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sz="1600" strike="sngStrike" dirty="0" smtClean="0">
              <a:solidFill>
                <a:srgbClr val="000000"/>
              </a:solidFill>
            </a:endParaRPr>
          </a:p>
        </p:txBody>
      </p:sp>
      <p:sp>
        <p:nvSpPr>
          <p:cNvPr id="9" name="Rettangolo 29"/>
          <p:cNvSpPr/>
          <p:nvPr/>
        </p:nvSpPr>
        <p:spPr bwMode="auto">
          <a:xfrm>
            <a:off x="489187" y="6037850"/>
            <a:ext cx="10747514" cy="26162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600" i="1" dirty="0" smtClean="0"/>
              <a:t>Please contact  </a:t>
            </a:r>
            <a:r>
              <a:rPr lang="en-US" sz="1600" b="1" i="1" dirty="0" smtClean="0">
                <a:hlinkClick r:id="rId3"/>
              </a:rPr>
              <a:t>supplierstatement@ferrero.com</a:t>
            </a:r>
            <a:r>
              <a:rPr lang="en-US" sz="1600" b="1" i="1" dirty="0" smtClean="0"/>
              <a:t> </a:t>
            </a:r>
            <a:r>
              <a:rPr lang="en-US" sz="1600" i="1" dirty="0" smtClean="0"/>
              <a:t>for any issue</a:t>
            </a:r>
            <a:endParaRPr lang="en-US" sz="1600" i="1" dirty="0"/>
          </a:p>
        </p:txBody>
      </p:sp>
      <p:sp>
        <p:nvSpPr>
          <p:cNvPr id="2" name="Rectangle 1"/>
          <p:cNvSpPr/>
          <p:nvPr/>
        </p:nvSpPr>
        <p:spPr>
          <a:xfrm>
            <a:off x="549392" y="1447440"/>
            <a:ext cx="10990509" cy="208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2000" b="1" u="sng" dirty="0" smtClean="0">
                <a:solidFill>
                  <a:srgbClr val="000000"/>
                </a:solidFill>
              </a:rPr>
              <a:t>1- GET </a:t>
            </a:r>
            <a:r>
              <a:rPr lang="en-US" sz="2000" b="1" u="sng" dirty="0">
                <a:solidFill>
                  <a:srgbClr val="000000"/>
                </a:solidFill>
              </a:rPr>
              <a:t>REGISTERED TO VENDOR PORTAL </a:t>
            </a:r>
            <a:endParaRPr lang="en-US" sz="2000" b="1" u="sng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endParaRPr lang="en-US" sz="2000" b="1" u="sng" dirty="0" smtClean="0">
              <a:solidFill>
                <a:srgbClr val="000000"/>
              </a:solidFill>
            </a:endParaRP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600" b="1" dirty="0" smtClean="0">
                <a:solidFill>
                  <a:srgbClr val="000000"/>
                </a:solidFill>
              </a:rPr>
              <a:t>Ask </a:t>
            </a:r>
            <a:r>
              <a:rPr lang="en-US" sz="1600" b="1" dirty="0">
                <a:solidFill>
                  <a:srgbClr val="000000"/>
                </a:solidFill>
              </a:rPr>
              <a:t>your login by email to </a:t>
            </a:r>
            <a:r>
              <a:rPr lang="en-US" sz="1600" b="1" dirty="0">
                <a:solidFill>
                  <a:srgbClr val="000000"/>
                </a:solidFill>
                <a:hlinkClick r:id="rId3"/>
              </a:rPr>
              <a:t>supplierstatement@ferrero.com</a:t>
            </a:r>
            <a:r>
              <a:rPr lang="en-US" sz="1600" dirty="0">
                <a:solidFill>
                  <a:srgbClr val="000000"/>
                </a:solidFill>
              </a:rPr>
              <a:t>. In your email, please mention Full name of your company, Ferrero vendor number of your Company and Email to be used for the account creation.</a:t>
            </a:r>
          </a:p>
          <a:p>
            <a:pPr marL="85725" algn="just" defTabSz="957263" eaLnBrk="0" fontAlgn="base" hangingPunct="0">
              <a:lnSpc>
                <a:spcPct val="110000"/>
              </a:lnSpc>
              <a:spcAft>
                <a:spcPts val="600"/>
              </a:spcAft>
            </a:pPr>
            <a:r>
              <a:rPr lang="en-US" sz="1600" dirty="0">
                <a:solidFill>
                  <a:srgbClr val="000000"/>
                </a:solidFill>
              </a:rPr>
              <a:t>Then </a:t>
            </a:r>
            <a:r>
              <a:rPr lang="en-US" sz="1600" b="1" dirty="0">
                <a:solidFill>
                  <a:srgbClr val="000000"/>
                </a:solidFill>
              </a:rPr>
              <a:t>Wait for the Ferrero confirmation email </a:t>
            </a:r>
            <a:r>
              <a:rPr lang="en-US" sz="1600" dirty="0">
                <a:solidFill>
                  <a:srgbClr val="000000"/>
                </a:solidFill>
              </a:rPr>
              <a:t>which will provide you Login details to access to the portal and Navigation guide giving an overview of portal key functionalities</a:t>
            </a:r>
          </a:p>
        </p:txBody>
      </p:sp>
    </p:spTree>
    <p:extLst>
      <p:ext uri="{BB962C8B-B14F-4D97-AF65-F5344CB8AC3E}">
        <p14:creationId xmlns:p14="http://schemas.microsoft.com/office/powerpoint/2010/main" val="396148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</p:spPr>
        <p:txBody>
          <a:bodyPr/>
          <a:lstStyle/>
          <a:p>
            <a:fld id="{CEE2BD6F-C308-874E-ADE0-757C2B29BADF}" type="slidenum">
              <a:rPr lang="it-IT" smtClean="0"/>
              <a:pPr/>
              <a:t>13</a:t>
            </a:fld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34674" y="219965"/>
            <a:ext cx="9446206" cy="699720"/>
          </a:xfrm>
        </p:spPr>
        <p:txBody>
          <a:bodyPr/>
          <a:lstStyle/>
          <a:p>
            <a:r>
              <a:rPr lang="it-IT" b="1" dirty="0" smtClean="0"/>
              <a:t>IV. Non-</a:t>
            </a:r>
            <a:r>
              <a:rPr lang="it-IT" b="1" dirty="0" err="1" smtClean="0"/>
              <a:t>disclosure</a:t>
            </a:r>
            <a:r>
              <a:rPr lang="it-IT" b="1" dirty="0" smtClean="0"/>
              <a:t> </a:t>
            </a:r>
            <a:r>
              <a:rPr lang="it-IT" b="1" dirty="0" err="1" smtClean="0"/>
              <a:t>agreement</a:t>
            </a:r>
            <a:endParaRPr lang="it-IT" b="1" dirty="0"/>
          </a:p>
        </p:txBody>
      </p:sp>
      <p:sp>
        <p:nvSpPr>
          <p:cNvPr id="15" name="Rectangle 14"/>
          <p:cNvSpPr/>
          <p:nvPr/>
        </p:nvSpPr>
        <p:spPr>
          <a:xfrm>
            <a:off x="1012100" y="1508555"/>
            <a:ext cx="921688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</a:t>
            </a:r>
            <a:r>
              <a:rPr lang="en-US" b="1" dirty="0" smtClean="0"/>
              <a:t>Non-Disclosure </a:t>
            </a:r>
            <a:r>
              <a:rPr lang="en-US" b="1" dirty="0"/>
              <a:t>A</a:t>
            </a:r>
            <a:r>
              <a:rPr lang="en-US" b="1" dirty="0" smtClean="0"/>
              <a:t>greement </a:t>
            </a:r>
            <a:r>
              <a:rPr lang="en-US" dirty="0"/>
              <a:t>(NDA) is a </a:t>
            </a:r>
            <a:r>
              <a:rPr lang="en-US" b="1" dirty="0" smtClean="0"/>
              <a:t>mandatory</a:t>
            </a:r>
            <a:r>
              <a:rPr lang="en-US" dirty="0"/>
              <a:t> document </a:t>
            </a:r>
            <a:r>
              <a:rPr lang="en-US" dirty="0" smtClean="0"/>
              <a:t>requested for any </a:t>
            </a:r>
            <a:r>
              <a:rPr lang="en-US" dirty="0"/>
              <a:t>new </a:t>
            </a:r>
            <a:r>
              <a:rPr lang="en-US" dirty="0" smtClean="0"/>
              <a:t>supplier intending to </a:t>
            </a:r>
            <a:r>
              <a:rPr lang="en-US" b="1" dirty="0" smtClean="0"/>
              <a:t>exchange confidential information </a:t>
            </a:r>
            <a:r>
              <a:rPr lang="en-US" dirty="0" smtClean="0"/>
              <a:t>or </a:t>
            </a:r>
            <a:r>
              <a:rPr lang="en-US" b="1" dirty="0" smtClean="0"/>
              <a:t>visit</a:t>
            </a:r>
            <a:r>
              <a:rPr lang="en-US" dirty="0" smtClean="0"/>
              <a:t> some critical zones </a:t>
            </a:r>
            <a:r>
              <a:rPr lang="en-US" dirty="0"/>
              <a:t>and must be signed by both parts .</a:t>
            </a:r>
          </a:p>
          <a:p>
            <a:endParaRPr lang="en-US" dirty="0"/>
          </a:p>
          <a:p>
            <a:r>
              <a:rPr lang="en-US" dirty="0"/>
              <a:t>Please fill in the template attached below and send it back to </a:t>
            </a:r>
            <a:r>
              <a:rPr lang="en-US" dirty="0" smtClean="0"/>
              <a:t>us </a:t>
            </a:r>
            <a:r>
              <a:rPr lang="en-US" dirty="0"/>
              <a:t>duly signed.</a:t>
            </a:r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130800" y="4495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7" name="Object 16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424332"/>
              </p:ext>
            </p:extLst>
          </p:nvPr>
        </p:nvGraphicFramePr>
        <p:xfrm>
          <a:off x="5162550" y="457358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8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17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2550" y="457358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295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0" y="6492875"/>
            <a:ext cx="609600" cy="365125"/>
          </a:xfrm>
        </p:spPr>
        <p:txBody>
          <a:bodyPr/>
          <a:lstStyle/>
          <a:p>
            <a:fld id="{CEE2BD6F-C308-874E-ADE0-757C2B29BADF}" type="slidenum">
              <a:rPr lang="it-IT" smtClean="0"/>
              <a:pPr/>
              <a:t>14</a:t>
            </a:fld>
            <a:endParaRPr lang="it-IT" dirty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234674" y="219965"/>
            <a:ext cx="11575524" cy="699720"/>
          </a:xfrm>
        </p:spPr>
        <p:txBody>
          <a:bodyPr/>
          <a:lstStyle/>
          <a:p>
            <a:r>
              <a:rPr lang="it-IT" b="1" dirty="0" smtClean="0"/>
              <a:t>V. General conditions European tender (only for land service)</a:t>
            </a:r>
            <a:endParaRPr lang="it-IT" b="1" dirty="0"/>
          </a:p>
        </p:txBody>
      </p:sp>
      <p:sp>
        <p:nvSpPr>
          <p:cNvPr id="15" name="Rectangle 14"/>
          <p:cNvSpPr/>
          <p:nvPr/>
        </p:nvSpPr>
        <p:spPr>
          <a:xfrm>
            <a:off x="1012100" y="1508555"/>
            <a:ext cx="921688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 smtClean="0"/>
              <a:t>Please read carefully this file for more details about security, quality and general information.</a:t>
            </a:r>
            <a:endParaRPr lang="en-US" dirty="0"/>
          </a:p>
          <a:p>
            <a:endParaRPr lang="en-US" dirty="0"/>
          </a:p>
          <a:p>
            <a:r>
              <a:rPr lang="en-US" dirty="0"/>
              <a:t> 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5130800" y="44958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10029524" y="219965"/>
            <a:ext cx="1886552" cy="1040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526028"/>
              </p:ext>
            </p:extLst>
          </p:nvPr>
        </p:nvGraphicFramePr>
        <p:xfrm>
          <a:off x="5108036" y="342741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108036" y="342741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3695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5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C31D00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-57_Ferrero_HR_InternalCommunication_Presentazione" id="{0F2A6316-63D2-480B-A3DB-1A2F1B66C7DE}" vid="{6E438A51-83F6-4BB4-A876-9486CD48E22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Ferrero_HR_InternalCommunication_Presentazione</Template>
  <TotalTime>0</TotalTime>
  <Words>1095</Words>
  <Application>Microsoft Office PowerPoint</Application>
  <PresentationFormat>Widescreen</PresentationFormat>
  <Paragraphs>182</Paragraphs>
  <Slides>15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Century Gothic</vt:lpstr>
      <vt:lpstr>Microsoft Sans Serif</vt:lpstr>
      <vt:lpstr>Times New Roman</vt:lpstr>
      <vt:lpstr>Wingdings</vt:lpstr>
      <vt:lpstr>Tema di Office</vt:lpstr>
      <vt:lpstr>think-cell Slide</vt:lpstr>
      <vt:lpstr>Acrobat Document</vt:lpstr>
      <vt:lpstr>Microsoft Excel Worksheet</vt:lpstr>
      <vt:lpstr>Worksheet</vt:lpstr>
      <vt:lpstr>Document</vt:lpstr>
      <vt:lpstr>FERRERO INTERNATIONAL S.A.  FERRERO TRADING S.A.   SOREMARTEC S.A.</vt:lpstr>
      <vt:lpstr>Dear supplier,   We are starting a new partnership, therefore we have some information to share with you. </vt:lpstr>
      <vt:lpstr>Summary</vt:lpstr>
      <vt:lpstr>I. Supplier form</vt:lpstr>
      <vt:lpstr>II. Pre-invoice process (only for transport)</vt:lpstr>
      <vt:lpstr>II. Pre-invoice process (only for transport)</vt:lpstr>
      <vt:lpstr>II. Pre-invoice process (only for transport)</vt:lpstr>
      <vt:lpstr>II. Pre-invoice process (only for transport)</vt:lpstr>
      <vt:lpstr>II. Pre-invoice process (only for transport)</vt:lpstr>
      <vt:lpstr>III. Invoicing process : Golden rules</vt:lpstr>
      <vt:lpstr>III. Invoicing process : where and how to send your invoice</vt:lpstr>
      <vt:lpstr>III. Invoicing process : How to follow payment statement</vt:lpstr>
      <vt:lpstr>IV. Non-disclosure agreement</vt:lpstr>
      <vt:lpstr>V. General conditions European tender (only for land service)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Communication</dc:title>
  <dc:creator>PANISSET Amandine TRADLUX</dc:creator>
  <cp:lastModifiedBy>ROSADO Filipa TRADLUX</cp:lastModifiedBy>
  <cp:revision>467</cp:revision>
  <cp:lastPrinted>2018-03-13T10:35:00Z</cp:lastPrinted>
  <dcterms:created xsi:type="dcterms:W3CDTF">2016-02-07T15:51:08Z</dcterms:created>
  <dcterms:modified xsi:type="dcterms:W3CDTF">2018-04-23T08:38:39Z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614bf86e-c719-43bd-ad01-02322a36b56b</vt:lpwstr>
  </property>
  <property fmtid="{D5CDD505-2E9C-101B-9397-08002B2CF9AE}" pid="3" name="FerreroClassification">
    <vt:lpwstr>NOTREQUIRED</vt:lpwstr>
  </property>
</Properties>
</file>